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48" r:id="rId2"/>
    <p:sldId id="345" r:id="rId3"/>
    <p:sldId id="349" r:id="rId4"/>
    <p:sldId id="350" r:id="rId5"/>
    <p:sldId id="351" r:id="rId6"/>
    <p:sldId id="352" r:id="rId7"/>
    <p:sldId id="353" r:id="rId8"/>
    <p:sldId id="354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accent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6"/>
    <a:srgbClr val="008B5D"/>
    <a:srgbClr val="008B3F"/>
    <a:srgbClr val="004080"/>
    <a:srgbClr val="FF0000"/>
    <a:srgbClr val="6666CC"/>
    <a:srgbClr val="3333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01" autoAdjust="0"/>
  </p:normalViewPr>
  <p:slideViewPr>
    <p:cSldViewPr showGuides="1">
      <p:cViewPr varScale="1">
        <p:scale>
          <a:sx n="85" d="100"/>
          <a:sy n="85" d="100"/>
        </p:scale>
        <p:origin x="1306" y="58"/>
      </p:cViewPr>
      <p:guideLst>
        <p:guide orient="horz" pos="2208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82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A8738145-45F3-4297-942C-74F022ABD6AC}" type="datetimeFigureOut">
              <a:rPr lang="en-US"/>
              <a:pPr>
                <a:defRPr/>
              </a:pPr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0DB6F79-911A-4540-B54A-C8AC2495A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2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08BA8E0-EC25-4A4B-9318-CB7622795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7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Chapter 1 Lecture</a:t>
            </a: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457200" y="3101975"/>
            <a:ext cx="4343400" cy="61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2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Basic Concepts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pic>
        <p:nvPicPr>
          <p:cNvPr id="5" name="Picture 1" descr="\\integrafs1\prs\16_NMS\01. Receivables\RUBENSTEIN_CL_IRDVD\Jan-13\19-Jan\Cover Files\Media Files\RUBE1583_11_thumbna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98613"/>
            <a:ext cx="385921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457200" y="600075"/>
            <a:ext cx="8259763" cy="950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MT" charset="0"/>
              </a:rPr>
              <a:t>The Cultural Landscape</a:t>
            </a:r>
            <a:endParaRPr lang="en-US" sz="34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Eleventh Edition</a:t>
            </a: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457200" y="5078413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/>
              <a:t>Matthew Cartlidge</a:t>
            </a:r>
          </a:p>
          <a:p>
            <a:pPr>
              <a:spcBef>
                <a:spcPct val="20000"/>
              </a:spcBef>
            </a:pPr>
            <a:r>
              <a:rPr lang="en-US" altLang="en-US" sz="1800"/>
              <a:t>University of Nebraska-Lincoln</a:t>
            </a:r>
            <a:r>
              <a:rPr lang="en-IN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49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 txBox="1"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2014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2014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579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80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ED6B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"/>
          <p:cNvSpPr txBox="1"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2014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89" r:id="rId3"/>
    <p:sldLayoutId id="2147484290" r:id="rId4"/>
    <p:sldLayoutId id="2147484291" r:id="rId5"/>
    <p:sldLayoutId id="2147484297" r:id="rId6"/>
    <p:sldLayoutId id="2147484298" r:id="rId7"/>
    <p:sldLayoutId id="2147484292" r:id="rId8"/>
    <p:sldLayoutId id="2147484293" r:id="rId9"/>
    <p:sldLayoutId id="2147484299" r:id="rId10"/>
    <p:sldLayoutId id="2147484300" r:id="rId11"/>
    <p:sldLayoutId id="214748429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Geographers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identify the location of important places and explain why human activities are located beside one another.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Historians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identify the dates of important events and explain why human activities follow one another chronologically.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Geographers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</a:t>
            </a:r>
            <a:r>
              <a:rPr lang="en-US" sz="3200" dirty="0" smtClean="0"/>
              <a:t>sk where and why.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Historians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</a:t>
            </a:r>
            <a:r>
              <a:rPr lang="en-US" sz="3200" dirty="0" smtClean="0"/>
              <a:t>sk when and why.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Geographers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Organize material spatially.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Historians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Organize </a:t>
            </a:r>
            <a:r>
              <a:rPr lang="en-US" sz="3200" dirty="0"/>
              <a:t>material chronologically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6553200"/>
            <a:ext cx="1828959" cy="3048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Geographers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r</a:t>
            </a:r>
            <a:r>
              <a:rPr lang="en-US" sz="3200" dirty="0" smtClean="0"/>
              <a:t>ecognize that an action at one point on Earth can result from something happening at another point, which can consequently affect conditions elsewhere.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6553200"/>
            <a:ext cx="1828959" cy="3048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50511"/>
            <a:ext cx="673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Geography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vs 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Historians – 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r</a:t>
            </a:r>
            <a:r>
              <a:rPr lang="en-US" sz="3200" dirty="0" smtClean="0"/>
              <a:t>ecognize that an action at one point in time can result from past actions that can in turn </a:t>
            </a:r>
            <a:r>
              <a:rPr lang="en-US" sz="3200" smtClean="0"/>
              <a:t>affect future ones.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35" y="129521"/>
            <a:ext cx="475529" cy="4267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6553200"/>
            <a:ext cx="1828959" cy="3048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400800"/>
            <a:ext cx="2514600" cy="457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138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MS PGothic</vt:lpstr>
      <vt:lpstr>MS PGothic</vt:lpstr>
      <vt:lpstr>Arial</vt:lpstr>
      <vt:lpstr>ArialMT</vt:lpstr>
      <vt:lpstr>Wingdings</vt:lpstr>
      <vt:lpstr>HA5Lect_template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뿿ˤʤ㏘뿿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Murugan Gopal, Integra-PDY, IN</dc:creator>
  <cp:lastModifiedBy>Lane, Alan</cp:lastModifiedBy>
  <cp:revision>314</cp:revision>
  <cp:lastPrinted>2016-05-15T13:57:57Z</cp:lastPrinted>
  <dcterms:created xsi:type="dcterms:W3CDTF">2007-09-26T05:29:17Z</dcterms:created>
  <dcterms:modified xsi:type="dcterms:W3CDTF">2018-08-04T21:46:57Z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