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31" r:id="rId4"/>
    <p:sldId id="332" r:id="rId5"/>
    <p:sldId id="333" r:id="rId6"/>
    <p:sldId id="334" r:id="rId7"/>
    <p:sldId id="335" r:id="rId8"/>
    <p:sldId id="330" r:id="rId9"/>
    <p:sldId id="337" r:id="rId10"/>
    <p:sldId id="325" r:id="rId11"/>
    <p:sldId id="336" r:id="rId12"/>
    <p:sldId id="338" r:id="rId13"/>
    <p:sldId id="339" r:id="rId14"/>
    <p:sldId id="324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53" y="101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5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8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5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6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4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0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9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4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0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440F-0A04-422F-B69C-DC9391FC4AA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2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239" y="1122363"/>
            <a:ext cx="10902461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Democratic Reform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and Activism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3585"/>
            <a:ext cx="9144000" cy="1655762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4"/>
                </a:solidFill>
              </a:rPr>
              <a:t>Activity</a:t>
            </a:r>
            <a:endParaRPr lang="en-US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/>
                </a:solidFill>
              </a:rPr>
              <a:t>1832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800" dirty="0">
                <a:solidFill>
                  <a:schemeClr val="bg1"/>
                </a:solidFill>
              </a:rPr>
              <a:t>Parliament passed the Reform Bill of 1832, which </a:t>
            </a:r>
            <a:r>
              <a:rPr lang="en-US" sz="4800" dirty="0" smtClean="0">
                <a:solidFill>
                  <a:schemeClr val="bg1"/>
                </a:solidFill>
              </a:rPr>
              <a:t>eased property </a:t>
            </a:r>
            <a:r>
              <a:rPr lang="en-US" sz="4800" dirty="0">
                <a:solidFill>
                  <a:schemeClr val="bg1"/>
                </a:solidFill>
              </a:rPr>
              <a:t>requirements so that well-to-do men in the middle </a:t>
            </a:r>
            <a:r>
              <a:rPr lang="en-US" sz="4800" dirty="0" smtClean="0">
                <a:solidFill>
                  <a:schemeClr val="bg1"/>
                </a:solidFill>
              </a:rPr>
              <a:t>class could </a:t>
            </a:r>
            <a:r>
              <a:rPr lang="en-US" sz="4800" dirty="0">
                <a:solidFill>
                  <a:schemeClr val="bg1"/>
                </a:solidFill>
              </a:rPr>
              <a:t>vote and gave industrial cities more representation.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6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/>
                </a:solidFill>
              </a:rPr>
              <a:t>1838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314449"/>
            <a:ext cx="10991850" cy="308461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800" dirty="0">
                <a:solidFill>
                  <a:schemeClr val="bg1"/>
                </a:solidFill>
              </a:rPr>
              <a:t>The People’s Charter of 1838 called for suffrage for all men</a:t>
            </a:r>
            <a:r>
              <a:rPr lang="en-US" sz="4800" dirty="0" smtClean="0">
                <a:solidFill>
                  <a:schemeClr val="bg1"/>
                </a:solidFill>
              </a:rPr>
              <a:t>, annual </a:t>
            </a:r>
            <a:r>
              <a:rPr lang="en-US" sz="4800" dirty="0">
                <a:solidFill>
                  <a:schemeClr val="bg1"/>
                </a:solidFill>
              </a:rPr>
              <a:t>Parliamentary elections, secret ballots, an end </a:t>
            </a:r>
            <a:r>
              <a:rPr lang="en-US" sz="4800">
                <a:solidFill>
                  <a:schemeClr val="bg1"/>
                </a:solidFill>
              </a:rPr>
              <a:t>to </a:t>
            </a:r>
            <a:r>
              <a:rPr lang="en-US" sz="4800" smtClean="0">
                <a:solidFill>
                  <a:schemeClr val="bg1"/>
                </a:solidFill>
              </a:rPr>
              <a:t>property requirements </a:t>
            </a:r>
            <a:r>
              <a:rPr lang="en-US" sz="4800" dirty="0">
                <a:solidFill>
                  <a:schemeClr val="bg1"/>
                </a:solidFill>
              </a:rPr>
              <a:t>for serving in Parliament, and pay for members </a:t>
            </a:r>
            <a:r>
              <a:rPr lang="en-US" sz="4800" dirty="0" smtClean="0">
                <a:solidFill>
                  <a:schemeClr val="bg1"/>
                </a:solidFill>
              </a:rPr>
              <a:t>of Parliament</a:t>
            </a:r>
            <a:r>
              <a:rPr lang="en-US" sz="4800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57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/>
                </a:solidFill>
              </a:rPr>
              <a:t>1867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314449"/>
            <a:ext cx="10991850" cy="308461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800" dirty="0">
                <a:solidFill>
                  <a:schemeClr val="bg1"/>
                </a:solidFill>
              </a:rPr>
              <a:t>Parliament gave working-class men the right to vote.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9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/>
                </a:solidFill>
              </a:rPr>
              <a:t>1884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314449"/>
            <a:ext cx="10991850" cy="308461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800" dirty="0">
                <a:solidFill>
                  <a:schemeClr val="bg1"/>
                </a:solidFill>
              </a:rPr>
              <a:t>Parliament gave male rural workers the right to vote.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1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130629"/>
            <a:ext cx="12191999" cy="1869621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/>
                </a:solidFill>
              </a:rPr>
              <a:t>Closer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886691"/>
            <a:ext cx="10991850" cy="308461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</a:rPr>
              <a:t>Describe the concept of activism and major events in political reform movements in Britain during the early 1800s and early 1900s.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8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282805"/>
          </a:xfrm>
        </p:spPr>
        <p:txBody>
          <a:bodyPr>
            <a:normAutofit/>
          </a:bodyPr>
          <a:lstStyle/>
          <a:p>
            <a:r>
              <a:rPr lang="en-US" sz="5300" smtClean="0">
                <a:solidFill>
                  <a:schemeClr val="accent4"/>
                </a:solidFill>
              </a:rPr>
              <a:t>THE END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984933"/>
          </a:xfrm>
        </p:spPr>
        <p:txBody>
          <a:bodyPr>
            <a:normAutofit/>
          </a:bodyPr>
          <a:lstStyle/>
          <a:p>
            <a:r>
              <a:rPr lang="en-US" sz="5300" dirty="0" smtClean="0">
                <a:solidFill>
                  <a:schemeClr val="accent4"/>
                </a:solidFill>
              </a:rPr>
              <a:t>Part A: </a:t>
            </a:r>
            <a:r>
              <a:rPr lang="en-US" sz="5300" dirty="0" smtClean="0">
                <a:solidFill>
                  <a:schemeClr val="accent4"/>
                </a:solidFill>
              </a:rPr>
              <a:t>Graphic Organizer by </a:t>
            </a:r>
            <a:r>
              <a:rPr lang="en-US" sz="5300" dirty="0" smtClean="0">
                <a:solidFill>
                  <a:schemeClr val="accent4"/>
                </a:solidFill>
              </a:rPr>
              <a:t>active listening.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/>
                </a:solidFill>
              </a:rPr>
              <a:t>activism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</a:rPr>
              <a:t>the policy or action of using vigorous campaigning to bring about political or social change.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9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/>
                </a:solidFill>
              </a:rPr>
              <a:t>1. </a:t>
            </a:r>
            <a:r>
              <a:rPr lang="en-US" sz="6000" dirty="0">
                <a:solidFill>
                  <a:schemeClr val="accent4"/>
                </a:solidFill>
              </a:rPr>
              <a:t>What are </a:t>
            </a:r>
            <a:r>
              <a:rPr lang="en-US" sz="6000" dirty="0" smtClean="0">
                <a:solidFill>
                  <a:schemeClr val="accent4"/>
                </a:solidFill>
              </a:rPr>
              <a:t>some related </a:t>
            </a:r>
            <a:r>
              <a:rPr lang="en-US" sz="6000" dirty="0">
                <a:solidFill>
                  <a:schemeClr val="accent4"/>
                </a:solidFill>
              </a:rPr>
              <a:t>words?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</a:rPr>
              <a:t>act, active, action, actor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5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/>
                </a:solidFill>
              </a:rPr>
              <a:t>2. What does </a:t>
            </a:r>
            <a:r>
              <a:rPr lang="en-US" sz="6000" b="1" dirty="0" smtClean="0">
                <a:solidFill>
                  <a:schemeClr val="accent4"/>
                </a:solidFill>
              </a:rPr>
              <a:t>it mean</a:t>
            </a:r>
            <a:r>
              <a:rPr lang="en-US" sz="6000" b="1" dirty="0">
                <a:solidFill>
                  <a:schemeClr val="accent4"/>
                </a:solidFill>
              </a:rPr>
              <a:t>?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</a:rPr>
              <a:t>the practice of taking strong action, often by such means </a:t>
            </a:r>
            <a:r>
              <a:rPr lang="en-US" sz="6000" dirty="0" smtClean="0">
                <a:solidFill>
                  <a:schemeClr val="bg1"/>
                </a:solidFill>
              </a:rPr>
              <a:t>as strikes </a:t>
            </a:r>
            <a:r>
              <a:rPr lang="en-US" sz="6000" dirty="0">
                <a:solidFill>
                  <a:schemeClr val="bg1"/>
                </a:solidFill>
              </a:rPr>
              <a:t>or demonstrations, to oppose or support an issue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4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/>
                </a:solidFill>
              </a:rPr>
              <a:t>3. Who does it?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</a:rPr>
              <a:t>people who oppose a war, support an environmental issue, etc.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7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/>
                </a:solidFill>
              </a:rPr>
              <a:t>4. Why do people do it?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/>
                </a:solidFill>
              </a:rPr>
              <a:t>to change laws, to change government policies, to gain rights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984933"/>
          </a:xfrm>
        </p:spPr>
        <p:txBody>
          <a:bodyPr>
            <a:normAutofit/>
          </a:bodyPr>
          <a:lstStyle/>
          <a:p>
            <a:r>
              <a:rPr lang="en-US" sz="5300" dirty="0" smtClean="0">
                <a:solidFill>
                  <a:schemeClr val="accent4"/>
                </a:solidFill>
              </a:rPr>
              <a:t>Part B: Complete </a:t>
            </a:r>
            <a:r>
              <a:rPr lang="en-US" sz="5300" dirty="0" smtClean="0">
                <a:solidFill>
                  <a:schemeClr val="accent4"/>
                </a:solidFill>
              </a:rPr>
              <a:t>Time Line from class discussion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4"/>
                </a:solidFill>
              </a:rPr>
              <a:t>Parliament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400" dirty="0">
                <a:solidFill>
                  <a:schemeClr val="bg1"/>
                </a:solidFill>
              </a:rPr>
              <a:t>In modern politics and history, a parliament is a legislative body of government. Generally, a modern parliament has three functions: representing the electorate, making laws, and overseeing the government via hearings and inquiries.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7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275</Words>
  <Application>Microsoft Office PowerPoint</Application>
  <PresentationFormat>Widescreen</PresentationFormat>
  <Paragraphs>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Democratic Reform and Activism</vt:lpstr>
      <vt:lpstr>Part A: Graphic Organizer by active listening.</vt:lpstr>
      <vt:lpstr>activism</vt:lpstr>
      <vt:lpstr>1. What are some related words?</vt:lpstr>
      <vt:lpstr>2. What does it mean?</vt:lpstr>
      <vt:lpstr>3. Who does it?</vt:lpstr>
      <vt:lpstr>4. Why do people do it?</vt:lpstr>
      <vt:lpstr>Part B: Complete Time Line from class discussion</vt:lpstr>
      <vt:lpstr>Parliament</vt:lpstr>
      <vt:lpstr>1832</vt:lpstr>
      <vt:lpstr>1838</vt:lpstr>
      <vt:lpstr>1867</vt:lpstr>
      <vt:lpstr>1884</vt:lpstr>
      <vt:lpstr>Closer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Lane, Alan</dc:creator>
  <cp:lastModifiedBy>Alan</cp:lastModifiedBy>
  <cp:revision>104</cp:revision>
  <dcterms:created xsi:type="dcterms:W3CDTF">2018-08-12T21:19:29Z</dcterms:created>
  <dcterms:modified xsi:type="dcterms:W3CDTF">2019-01-09T18:11:40Z</dcterms:modified>
</cp:coreProperties>
</file>